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2" r:id="rId3"/>
    <p:sldId id="286" r:id="rId4"/>
    <p:sldId id="294" r:id="rId5"/>
    <p:sldId id="304" r:id="rId6"/>
    <p:sldId id="303" r:id="rId7"/>
    <p:sldId id="302" r:id="rId8"/>
    <p:sldId id="305" r:id="rId9"/>
    <p:sldId id="295" r:id="rId10"/>
    <p:sldId id="301"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8C"/>
    <a:srgbClr val="2BAEDB"/>
    <a:srgbClr val="EF93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21" autoAdjust="0"/>
    <p:restoredTop sz="86385" autoAdjust="0"/>
  </p:normalViewPr>
  <p:slideViewPr>
    <p:cSldViewPr>
      <p:cViewPr varScale="1">
        <p:scale>
          <a:sx n="96" d="100"/>
          <a:sy n="96" d="100"/>
        </p:scale>
        <p:origin x="724" y="6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FB5889-2E1B-450B-A97E-35BAFF8AB742}" type="datetimeFigureOut">
              <a:rPr lang="en-US" smtClean="0"/>
              <a:t>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49173-33E9-46B9-8B16-189D7C874C5E}" type="slidenum">
              <a:rPr lang="en-US" smtClean="0"/>
              <a:t>‹#›</a:t>
            </a:fld>
            <a:endParaRPr lang="en-US"/>
          </a:p>
        </p:txBody>
      </p:sp>
    </p:spTree>
    <p:extLst>
      <p:ext uri="{BB962C8B-B14F-4D97-AF65-F5344CB8AC3E}">
        <p14:creationId xmlns:p14="http://schemas.microsoft.com/office/powerpoint/2010/main" val="831242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49173-33E9-46B9-8B16-189D7C874C5E}" type="slidenum">
              <a:rPr lang="en-US" smtClean="0"/>
              <a:t>1</a:t>
            </a:fld>
            <a:endParaRPr lang="en-US"/>
          </a:p>
        </p:txBody>
      </p:sp>
    </p:spTree>
    <p:extLst>
      <p:ext uri="{BB962C8B-B14F-4D97-AF65-F5344CB8AC3E}">
        <p14:creationId xmlns:p14="http://schemas.microsoft.com/office/powerpoint/2010/main" val="3231436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10</a:t>
            </a:fld>
            <a:endParaRPr lang="en-US"/>
          </a:p>
        </p:txBody>
      </p:sp>
    </p:spTree>
    <p:extLst>
      <p:ext uri="{BB962C8B-B14F-4D97-AF65-F5344CB8AC3E}">
        <p14:creationId xmlns:p14="http://schemas.microsoft.com/office/powerpoint/2010/main" val="210563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11</a:t>
            </a:fld>
            <a:endParaRPr lang="en-US"/>
          </a:p>
        </p:txBody>
      </p:sp>
    </p:spTree>
    <p:extLst>
      <p:ext uri="{BB962C8B-B14F-4D97-AF65-F5344CB8AC3E}">
        <p14:creationId xmlns:p14="http://schemas.microsoft.com/office/powerpoint/2010/main" val="156740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B616C"/>
                </a:solidFill>
                <a:effectLst/>
                <a:latin typeface="Open Sans" panose="020B0606030504020204" pitchFamily="34" charset="0"/>
              </a:rPr>
              <a:t>The big event every year is CSE’s annual meeting with the last one held in Toronto, Here is information about the next meeting and we hope you are able to come!</a:t>
            </a:r>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2</a:t>
            </a:fld>
            <a:endParaRPr lang="en-US"/>
          </a:p>
        </p:txBody>
      </p:sp>
    </p:spTree>
    <p:extLst>
      <p:ext uri="{BB962C8B-B14F-4D97-AF65-F5344CB8AC3E}">
        <p14:creationId xmlns:p14="http://schemas.microsoft.com/office/powerpoint/2010/main" val="3963635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B616C"/>
                </a:solidFill>
                <a:effectLst/>
                <a:latin typeface="Open Sans" panose="020B0606030504020204" pitchFamily="34" charset="0"/>
              </a:rPr>
              <a:t>CSE Connect. Launched during the pandemic, these are low-key events, featuring a speaker or two on a specific topic, with plenty of time for Q&amp;A. Here is a list of some of our recent connections. </a:t>
            </a:r>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3</a:t>
            </a:fld>
            <a:endParaRPr lang="en-US"/>
          </a:p>
        </p:txBody>
      </p:sp>
    </p:spTree>
    <p:extLst>
      <p:ext uri="{BB962C8B-B14F-4D97-AF65-F5344CB8AC3E}">
        <p14:creationId xmlns:p14="http://schemas.microsoft.com/office/powerpoint/2010/main" val="3599625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4</a:t>
            </a:fld>
            <a:endParaRPr lang="en-US"/>
          </a:p>
        </p:txBody>
      </p:sp>
    </p:spTree>
    <p:extLst>
      <p:ext uri="{BB962C8B-B14F-4D97-AF65-F5344CB8AC3E}">
        <p14:creationId xmlns:p14="http://schemas.microsoft.com/office/powerpoint/2010/main" val="1727521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5</a:t>
            </a:fld>
            <a:endParaRPr lang="en-US"/>
          </a:p>
        </p:txBody>
      </p:sp>
    </p:spTree>
    <p:extLst>
      <p:ext uri="{BB962C8B-B14F-4D97-AF65-F5344CB8AC3E}">
        <p14:creationId xmlns:p14="http://schemas.microsoft.com/office/powerpoint/2010/main" val="1184591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6</a:t>
            </a:fld>
            <a:endParaRPr lang="en-US"/>
          </a:p>
        </p:txBody>
      </p:sp>
    </p:spTree>
    <p:extLst>
      <p:ext uri="{BB962C8B-B14F-4D97-AF65-F5344CB8AC3E}">
        <p14:creationId xmlns:p14="http://schemas.microsoft.com/office/powerpoint/2010/main" val="424323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7</a:t>
            </a:fld>
            <a:endParaRPr lang="en-US"/>
          </a:p>
        </p:txBody>
      </p:sp>
    </p:spTree>
    <p:extLst>
      <p:ext uri="{BB962C8B-B14F-4D97-AF65-F5344CB8AC3E}">
        <p14:creationId xmlns:p14="http://schemas.microsoft.com/office/powerpoint/2010/main" val="2653839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8</a:t>
            </a:fld>
            <a:endParaRPr lang="en-US"/>
          </a:p>
        </p:txBody>
      </p:sp>
    </p:spTree>
    <p:extLst>
      <p:ext uri="{BB962C8B-B14F-4D97-AF65-F5344CB8AC3E}">
        <p14:creationId xmlns:p14="http://schemas.microsoft.com/office/powerpoint/2010/main" val="3562719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749173-33E9-46B9-8B16-189D7C874C5E}" type="slidenum">
              <a:rPr lang="en-US" smtClean="0"/>
              <a:t>9</a:t>
            </a:fld>
            <a:endParaRPr lang="en-US"/>
          </a:p>
        </p:txBody>
      </p:sp>
    </p:spTree>
    <p:extLst>
      <p:ext uri="{BB962C8B-B14F-4D97-AF65-F5344CB8AC3E}">
        <p14:creationId xmlns:p14="http://schemas.microsoft.com/office/powerpoint/2010/main" val="2099373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B7E395-D7B9-4DD3-B75C-A20A37304D8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3039585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B7E395-D7B9-4DD3-B75C-A20A37304D8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3113645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B7E395-D7B9-4DD3-B75C-A20A37304D8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394510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B7E395-D7B9-4DD3-B75C-A20A37304D8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2099925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B7E395-D7B9-4DD3-B75C-A20A37304D8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1268184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B7E395-D7B9-4DD3-B75C-A20A37304D86}"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13927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B7E395-D7B9-4DD3-B75C-A20A37304D86}" type="datetimeFigureOut">
              <a:rPr lang="en-US" smtClean="0"/>
              <a:t>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197003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B7E395-D7B9-4DD3-B75C-A20A37304D86}" type="datetimeFigureOut">
              <a:rPr lang="en-US" smtClean="0"/>
              <a:t>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44016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7E395-D7B9-4DD3-B75C-A20A37304D86}" type="datetimeFigureOut">
              <a:rPr lang="en-US" smtClean="0"/>
              <a:t>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277072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B7E395-D7B9-4DD3-B75C-A20A37304D86}"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724767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B7E395-D7B9-4DD3-B75C-A20A37304D86}"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92E680-12AA-4FE8-895A-2AD80DA7800A}" type="slidenum">
              <a:rPr lang="en-US" smtClean="0"/>
              <a:t>‹#›</a:t>
            </a:fld>
            <a:endParaRPr lang="en-US"/>
          </a:p>
        </p:txBody>
      </p:sp>
    </p:spTree>
    <p:extLst>
      <p:ext uri="{BB962C8B-B14F-4D97-AF65-F5344CB8AC3E}">
        <p14:creationId xmlns:p14="http://schemas.microsoft.com/office/powerpoint/2010/main" val="2196871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7E395-D7B9-4DD3-B75C-A20A37304D86}" type="datetimeFigureOut">
              <a:rPr lang="en-US" smtClean="0"/>
              <a:t>1/19/2024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92E680-12AA-4FE8-895A-2AD80DA7800A}" type="slidenum">
              <a:rPr lang="en-US" smtClean="0"/>
              <a:t>‹#›</a:t>
            </a:fld>
            <a:endParaRPr lang="en-US"/>
          </a:p>
        </p:txBody>
      </p:sp>
    </p:spTree>
    <p:extLst>
      <p:ext uri="{BB962C8B-B14F-4D97-AF65-F5344CB8AC3E}">
        <p14:creationId xmlns:p14="http://schemas.microsoft.com/office/powerpoint/2010/main" val="3264765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msorenson@neurology.or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ocs.google.com/forms/d/e/1FAIpQLSfTVuzNiO702S9NLKrfw_hBbQuNx25i81_qlwMDF6cLp_BZAg/viewfor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57594" y="3733800"/>
            <a:ext cx="8077201" cy="2667000"/>
          </a:xfrm>
        </p:spPr>
        <p:txBody>
          <a:bodyPr>
            <a:normAutofit/>
          </a:bodyPr>
          <a:lstStyle/>
          <a:p>
            <a:pPr algn="l"/>
            <a:r>
              <a:rPr lang="en-US" b="1" dirty="0"/>
              <a:t>Anna Jester &amp; Rachel Taylor</a:t>
            </a:r>
          </a:p>
          <a:p>
            <a:pPr algn="l"/>
            <a:r>
              <a:rPr lang="en-US" sz="2800" b="1" i="1" dirty="0"/>
              <a:t>Co-Chairs, CSE Connect </a:t>
            </a:r>
          </a:p>
          <a:p>
            <a:pPr algn="l"/>
            <a:br>
              <a:rPr lang="en-US" sz="2800" b="1" i="1" dirty="0"/>
            </a:br>
            <a:endParaRPr lang="en-US" sz="2800" b="1" i="1" dirty="0"/>
          </a:p>
        </p:txBody>
      </p:sp>
      <p:sp>
        <p:nvSpPr>
          <p:cNvPr id="4" name="Rectangle 3"/>
          <p:cNvSpPr/>
          <p:nvPr/>
        </p:nvSpPr>
        <p:spPr>
          <a:xfrm>
            <a:off x="-76200" y="2362199"/>
            <a:ext cx="3276600" cy="4654685"/>
          </a:xfrm>
          <a:prstGeom prst="rect">
            <a:avLst/>
          </a:prstGeom>
          <a:gradFill>
            <a:gsLst>
              <a:gs pos="26692">
                <a:schemeClr val="bg1">
                  <a:lumMod val="95000"/>
                </a:schemeClr>
              </a:gs>
              <a:gs pos="833">
                <a:schemeClr val="bg1"/>
              </a:gs>
              <a:gs pos="65000">
                <a:srgbClr val="2BAEDB"/>
              </a:gs>
              <a:gs pos="100000">
                <a:srgbClr val="00588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304800"/>
            <a:ext cx="2415801" cy="2438400"/>
          </a:xfrm>
          <a:prstGeom prst="rect">
            <a:avLst/>
          </a:prstGeom>
        </p:spPr>
      </p:pic>
      <p:cxnSp>
        <p:nvCxnSpPr>
          <p:cNvPr id="10" name="Straight Connector 9"/>
          <p:cNvCxnSpPr/>
          <p:nvPr/>
        </p:nvCxnSpPr>
        <p:spPr>
          <a:xfrm flipV="1">
            <a:off x="3200400" y="0"/>
            <a:ext cx="0" cy="7010400"/>
          </a:xfrm>
          <a:prstGeom prst="line">
            <a:avLst/>
          </a:prstGeom>
          <a:ln w="22225">
            <a:solidFill>
              <a:srgbClr val="00588C"/>
            </a:solidFill>
          </a:ln>
        </p:spPr>
        <p:style>
          <a:lnRef idx="1">
            <a:schemeClr val="accent1"/>
          </a:lnRef>
          <a:fillRef idx="0">
            <a:schemeClr val="accent1"/>
          </a:fillRef>
          <a:effectRef idx="0">
            <a:schemeClr val="accent1"/>
          </a:effectRef>
          <a:fontRef idx="minor">
            <a:schemeClr val="tx1"/>
          </a:fontRef>
        </p:style>
      </p:cxnSp>
      <p:pic>
        <p:nvPicPr>
          <p:cNvPr id="5" name="Picture 6" descr="May be an image of text that says 'CSEC OF EDITORS NNECT'">
            <a:extLst>
              <a:ext uri="{FF2B5EF4-FFF2-40B4-BE49-F238E27FC236}">
                <a16:creationId xmlns:a16="http://schemas.microsoft.com/office/drawing/2014/main" id="{27143E79-46DE-F692-3837-63978C7058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594" y="1524000"/>
            <a:ext cx="7162802" cy="94907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7">
            <a:extLst>
              <a:ext uri="{FF2B5EF4-FFF2-40B4-BE49-F238E27FC236}">
                <a16:creationId xmlns:a16="http://schemas.microsoft.com/office/drawing/2014/main" id="{348E7780-A4B4-DCCD-2179-4FB384B96059}"/>
              </a:ext>
            </a:extLst>
          </p:cNvPr>
          <p:cNvSpPr>
            <a:spLocks noGrp="1"/>
          </p:cNvSpPr>
          <p:nvPr>
            <p:ph type="ctrTitle"/>
          </p:nvPr>
        </p:nvSpPr>
        <p:spPr>
          <a:xfrm>
            <a:off x="914400" y="2130426"/>
            <a:ext cx="9372596" cy="1470025"/>
          </a:xfrm>
        </p:spPr>
        <p:txBody>
          <a:bodyPr/>
          <a:lstStyle/>
          <a:p>
            <a:r>
              <a:rPr lang="en-US" dirty="0"/>
              <a:t>January 2024</a:t>
            </a:r>
          </a:p>
        </p:txBody>
      </p:sp>
    </p:spTree>
    <p:extLst>
      <p:ext uri="{BB962C8B-B14F-4D97-AF65-F5344CB8AC3E}">
        <p14:creationId xmlns:p14="http://schemas.microsoft.com/office/powerpoint/2010/main" val="459836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CSE Certificate Program</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1447800" y="1836068"/>
            <a:ext cx="8440581" cy="4143442"/>
          </a:xfrm>
          <a:prstGeom prst="rect">
            <a:avLst/>
          </a:prstGeom>
          <a:noFill/>
        </p:spPr>
        <p:txBody>
          <a:bodyPr wrap="square" rtlCol="0">
            <a:spAutoFit/>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Already have an idea for a research project to submit as a poster? </a:t>
            </a:r>
            <a:r>
              <a:rPr lang="en-US" kern="100" dirty="0">
                <a:latin typeface="Calibri" panose="020F0502020204030204" pitchFamily="34" charset="0"/>
                <a:ea typeface="Calibri" panose="020F0502020204030204" pitchFamily="34" charset="0"/>
                <a:cs typeface="Times New Roman" panose="02020603050405020304" pitchFamily="18" charset="0"/>
              </a:rPr>
              <a:t>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se it to earn your CSE certificate!</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Designed to provide professional development to editorial professionals</a:t>
            </a:r>
          </a:p>
          <a:p>
            <a:pPr marL="285750" marR="0" indent="-285750">
              <a:lnSpc>
                <a:spcPct val="107000"/>
              </a:lnSpc>
              <a:spcBef>
                <a:spcPts val="0"/>
              </a:spcBef>
              <a:spcAft>
                <a:spcPts val="80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Consists of attending two CSE conferences, two CSE short Courses, three CSE webinars, and a research project</a:t>
            </a:r>
          </a:p>
          <a:p>
            <a:pPr marL="285750" marR="0" indent="-285750">
              <a:lnSpc>
                <a:spcPct val="107000"/>
              </a:lnSpc>
              <a:spcBef>
                <a:spcPts val="0"/>
              </a:spcBef>
              <a:spcAft>
                <a:spcPts val="80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research project can be an article, talk, presentation, or poster. We encourage participants to present their posters at the CSE annual meeting</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For more information, contact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msorenson@neurology.org</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l" fontAlgn="base"/>
            <a:endParaRPr lang="en-US" sz="2400" b="1" dirty="0">
              <a:solidFill>
                <a:srgbClr val="323A46"/>
              </a:solidFill>
              <a:latin typeface="Open Sans" panose="020B0606030504020204" pitchFamily="34" charset="0"/>
            </a:endParaRPr>
          </a:p>
        </p:txBody>
      </p:sp>
    </p:spTree>
    <p:extLst>
      <p:ext uri="{BB962C8B-B14F-4D97-AF65-F5344CB8AC3E}">
        <p14:creationId xmlns:p14="http://schemas.microsoft.com/office/powerpoint/2010/main" val="1597488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B72D29C-D0F2-38E5-8F69-262494D1B000}"/>
              </a:ext>
            </a:extLst>
          </p:cNvPr>
          <p:cNvSpPr>
            <a:spLocks noGrp="1"/>
          </p:cNvSpPr>
          <p:nvPr>
            <p:ph type="ctrTitle"/>
          </p:nvPr>
        </p:nvSpPr>
        <p:spPr/>
        <p:txBody>
          <a:bodyPr/>
          <a:lstStyle/>
          <a:p>
            <a:r>
              <a:rPr lang="en-US" sz="4800" dirty="0"/>
              <a:t>Thank you for attending!</a:t>
            </a:r>
            <a:r>
              <a:rPr lang="en-US" dirty="0"/>
              <a:t>	</a:t>
            </a:r>
          </a:p>
        </p:txBody>
      </p:sp>
      <p:pic>
        <p:nvPicPr>
          <p:cNvPr id="8" name="Content Placeholder 7"/>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0" y="6261100"/>
            <a:ext cx="1752600" cy="444500"/>
          </a:xfrm>
        </p:spPr>
      </p:pic>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pic>
        <p:nvPicPr>
          <p:cNvPr id="11" name="Picture 6" descr="May be an image of text that says 'CSEC OF EDITORS NNECT'">
            <a:extLst>
              <a:ext uri="{FF2B5EF4-FFF2-40B4-BE49-F238E27FC236}">
                <a16:creationId xmlns:a16="http://schemas.microsoft.com/office/drawing/2014/main" id="{73D22FED-5D40-72B1-9570-5555ACD820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5113499"/>
            <a:ext cx="5402687" cy="715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72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dirty="0">
                <a:solidFill>
                  <a:schemeClr val="bg1"/>
                </a:solidFill>
                <a:latin typeface="Helvetica" panose="020B0604020202020204" pitchFamily="34" charset="0"/>
                <a:cs typeface="Helvetica" panose="020B0604020202020204" pitchFamily="34" charset="0"/>
              </a:rPr>
              <a:t>2024 Annual Meeting</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pic>
        <p:nvPicPr>
          <p:cNvPr id="10" name="Picture 9" descr="A cityscape with a mountain in the background&#10;&#10;Description automatically generated">
            <a:extLst>
              <a:ext uri="{FF2B5EF4-FFF2-40B4-BE49-F238E27FC236}">
                <a16:creationId xmlns:a16="http://schemas.microsoft.com/office/drawing/2014/main" id="{CE1B33EE-6376-232B-34FB-C91C900ADB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0" y="2160140"/>
            <a:ext cx="10668000" cy="2669020"/>
          </a:xfrm>
          <a:prstGeom prst="rect">
            <a:avLst/>
          </a:prstGeom>
          <a:ln>
            <a:solidFill>
              <a:schemeClr val="accent1"/>
            </a:solidFill>
          </a:ln>
        </p:spPr>
      </p:pic>
    </p:spTree>
    <p:extLst>
      <p:ext uri="{BB962C8B-B14F-4D97-AF65-F5344CB8AC3E}">
        <p14:creationId xmlns:p14="http://schemas.microsoft.com/office/powerpoint/2010/main" val="14442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CSE CONNECT </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304800" y="1626779"/>
            <a:ext cx="11582400" cy="4832092"/>
          </a:xfrm>
          <a:prstGeom prst="rect">
            <a:avLst/>
          </a:prstGeom>
          <a:noFill/>
        </p:spPr>
        <p:txBody>
          <a:bodyPr wrap="square" rtlCol="0">
            <a:spAutoFit/>
          </a:bodyPr>
          <a:lstStyle/>
          <a:p>
            <a:pPr fontAlgn="base"/>
            <a:r>
              <a:rPr lang="en-US" sz="24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January – </a:t>
            </a:r>
            <a:r>
              <a:rPr lang="en-US" sz="2400" b="1"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Poster Submission 101</a:t>
            </a:r>
            <a:endParaRPr lang="en-US" sz="2400" b="1" dirty="0">
              <a:solidFill>
                <a:srgbClr val="5B616C"/>
              </a:solidFill>
              <a:latin typeface="Open Sans" panose="020B0606030504020204" pitchFamily="34" charset="0"/>
              <a:ea typeface="Open Sans" panose="020B0606030504020204" pitchFamily="34" charset="0"/>
              <a:cs typeface="Open Sans" panose="020B0606030504020204" pitchFamily="34" charset="0"/>
            </a:endParaRPr>
          </a:p>
          <a:p>
            <a:pPr algn="l" fontAlgn="base"/>
            <a:br>
              <a:rPr lang="en-US" sz="24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br>
            <a:r>
              <a:rPr lang="en-US" sz="24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Previous topics: </a:t>
            </a:r>
          </a:p>
          <a:p>
            <a:pPr marL="342900" indent="-342900" algn="l" fontAlgn="base">
              <a:buFont typeface="Arial" panose="020B0604020202020204" pitchFamily="34" charset="0"/>
              <a:buChar char="•"/>
            </a:pPr>
            <a:r>
              <a:rPr lang="en-US" sz="20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June 2023 – Meet the Committees of CSE Happy Hour</a:t>
            </a:r>
          </a:p>
          <a:p>
            <a:pPr marL="342900" indent="-342900" algn="l" fontAlgn="base">
              <a:buFont typeface="Arial" panose="020B0604020202020204" pitchFamily="34" charset="0"/>
              <a:buChar char="•"/>
            </a:pPr>
            <a:r>
              <a:rPr lang="en-US" sz="20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September 2023 – What do I need to know before I start contracting?</a:t>
            </a:r>
          </a:p>
          <a:p>
            <a:pPr marL="342900" indent="-342900" algn="l" fontAlgn="base">
              <a:buFont typeface="Arial" panose="020B0604020202020204" pitchFamily="34" charset="0"/>
              <a:buChar char="•"/>
            </a:pPr>
            <a:r>
              <a:rPr lang="en-US" sz="20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October 2023 – CSE Book Club: Data Story: Explaining Data and Inspire Action Through Story by Nancy Duarte</a:t>
            </a:r>
          </a:p>
          <a:p>
            <a:pPr marL="342900" indent="-342900" algn="l" fontAlgn="base">
              <a:buFont typeface="Arial" panose="020B0604020202020204" pitchFamily="34" charset="0"/>
              <a:buChar char="•"/>
            </a:pPr>
            <a:r>
              <a:rPr lang="en-US" sz="20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November 2023 - What Your Editorial System Manager Wishes You Knew: How to problem solve faster</a:t>
            </a:r>
          </a:p>
          <a:p>
            <a:pPr marL="342900" indent="-342900" algn="l" fontAlgn="base">
              <a:buFont typeface="Arial" panose="020B0604020202020204" pitchFamily="34" charset="0"/>
              <a:buChar char="•"/>
            </a:pPr>
            <a:r>
              <a:rPr lang="en-US" sz="20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t>December 2023 - The Financial Wellbeing of CSE: An Update from CSE’s Finance Committee</a:t>
            </a:r>
            <a:br>
              <a:rPr lang="en-US" sz="2000" b="0" i="0" dirty="0">
                <a:solidFill>
                  <a:srgbClr val="5B616C"/>
                </a:solidFill>
                <a:effectLst/>
                <a:latin typeface="Open Sans" panose="020B0606030504020204" pitchFamily="34" charset="0"/>
                <a:ea typeface="Open Sans" panose="020B0606030504020204" pitchFamily="34" charset="0"/>
                <a:cs typeface="Open Sans" panose="020B0606030504020204" pitchFamily="34" charset="0"/>
              </a:rPr>
            </a:br>
            <a:br>
              <a:rPr lang="en-US" sz="2400" dirty="0">
                <a:solidFill>
                  <a:srgbClr val="5B616C"/>
                </a:solidFill>
                <a:latin typeface="Open Sans" panose="020B0606030504020204" pitchFamily="34" charset="0"/>
              </a:rPr>
            </a:br>
            <a:endParaRPr lang="en-US" sz="2400" b="1" dirty="0">
              <a:solidFill>
                <a:srgbClr val="5B616C"/>
              </a:solidFill>
              <a:latin typeface="Open Sans" panose="020B0606030504020204" pitchFamily="34" charset="0"/>
            </a:endParaRPr>
          </a:p>
          <a:p>
            <a:pPr algn="l" fontAlgn="base"/>
            <a:endParaRPr lang="en-US" sz="2400" b="1" dirty="0">
              <a:solidFill>
                <a:srgbClr val="5B616C"/>
              </a:solidFill>
              <a:latin typeface="Open Sans" panose="020B0606030504020204" pitchFamily="34" charset="0"/>
            </a:endParaRPr>
          </a:p>
          <a:p>
            <a:pPr algn="l" fontAlgn="base"/>
            <a:endParaRPr lang="en-US" sz="2400" b="1" dirty="0">
              <a:solidFill>
                <a:srgbClr val="323A46"/>
              </a:solidFill>
              <a:latin typeface="Open Sans" panose="020B0606030504020204" pitchFamily="34" charset="0"/>
            </a:endParaRPr>
          </a:p>
        </p:txBody>
      </p:sp>
      <p:pic>
        <p:nvPicPr>
          <p:cNvPr id="12" name="Picture 6" descr="May be an image of text that says 'CSEC OF EDITORS NNECT'">
            <a:extLst>
              <a:ext uri="{FF2B5EF4-FFF2-40B4-BE49-F238E27FC236}">
                <a16:creationId xmlns:a16="http://schemas.microsoft.com/office/drawing/2014/main" id="{31C6CDFE-6038-2E83-3B37-42C5ED12F7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246481"/>
            <a:ext cx="5402687" cy="715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013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POSTER SUBMISSION 101</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304800" y="1981200"/>
            <a:ext cx="9829800" cy="3477875"/>
          </a:xfrm>
          <a:prstGeom prst="rect">
            <a:avLst/>
          </a:prstGeom>
          <a:noFill/>
        </p:spPr>
        <p:txBody>
          <a:bodyPr wrap="square" rtlCol="0">
            <a:spAutoFit/>
          </a:bodyPr>
          <a:lstStyle/>
          <a:p>
            <a:pPr algn="l" fontAlgn="base"/>
            <a:r>
              <a:rPr lang="en-US" sz="2800" dirty="0">
                <a:latin typeface="Open Sans" panose="020B0606030504020204" pitchFamily="34" charset="0"/>
                <a:ea typeface="Open Sans" panose="020B0606030504020204" pitchFamily="34" charset="0"/>
                <a:cs typeface="Open Sans" panose="020B0606030504020204" pitchFamily="34" charset="0"/>
              </a:rPr>
              <a:t>Guests: </a:t>
            </a:r>
            <a:br>
              <a:rPr lang="en-US" sz="2800" dirty="0">
                <a:latin typeface="Open Sans" panose="020B0606030504020204" pitchFamily="34" charset="0"/>
                <a:ea typeface="Open Sans" panose="020B0606030504020204" pitchFamily="34" charset="0"/>
                <a:cs typeface="Open Sans" panose="020B0606030504020204" pitchFamily="34" charset="0"/>
              </a:rPr>
            </a:br>
            <a:endParaRPr lang="en-US" sz="2800" dirty="0">
              <a:latin typeface="Open Sans" panose="020B0606030504020204" pitchFamily="34" charset="0"/>
              <a:ea typeface="Open Sans" panose="020B0606030504020204" pitchFamily="34" charset="0"/>
              <a:cs typeface="Open Sans" panose="020B0606030504020204" pitchFamily="34" charset="0"/>
            </a:endParaRPr>
          </a:p>
          <a:p>
            <a:pPr marL="457200" indent="-457200" algn="l" fontAlgn="base">
              <a:buFont typeface="Arial" panose="020B0604020202020204" pitchFamily="34" charset="0"/>
              <a:buChar char="•"/>
            </a:pPr>
            <a:r>
              <a:rPr lang="en-US" sz="2800" dirty="0">
                <a:latin typeface="Open Sans" panose="020B0606030504020204" pitchFamily="34" charset="0"/>
                <a:ea typeface="Open Sans" panose="020B0606030504020204" pitchFamily="34" charset="0"/>
                <a:cs typeface="Open Sans" panose="020B0606030504020204" pitchFamily="34" charset="0"/>
              </a:rPr>
              <a:t>Alice Ellingham, Director, Editorial Office Ltd</a:t>
            </a:r>
          </a:p>
          <a:p>
            <a:pPr algn="l" fontAlgn="base"/>
            <a:endParaRPr lang="en-US" sz="2800" dirty="0">
              <a:latin typeface="Open Sans" panose="020B0606030504020204" pitchFamily="34" charset="0"/>
              <a:ea typeface="Open Sans" panose="020B0606030504020204" pitchFamily="34" charset="0"/>
              <a:cs typeface="Open Sans" panose="020B0606030504020204" pitchFamily="34" charset="0"/>
            </a:endParaRPr>
          </a:p>
          <a:p>
            <a:pPr marL="457200" indent="-457200" algn="l" fontAlgn="base">
              <a:buFont typeface="Arial" panose="020B0604020202020204" pitchFamily="34" charset="0"/>
              <a:buChar char="•"/>
            </a:pPr>
            <a:r>
              <a:rPr lang="en-US" sz="2800" dirty="0">
                <a:latin typeface="Open Sans" panose="020B0606030504020204" pitchFamily="34" charset="0"/>
                <a:ea typeface="Open Sans" panose="020B0606030504020204" pitchFamily="34" charset="0"/>
                <a:cs typeface="Open Sans" panose="020B0606030504020204" pitchFamily="34" charset="0"/>
              </a:rPr>
              <a:t>Shari Leventhal, Executive Editor, ASN Alliance for Kidney Health</a:t>
            </a:r>
            <a:br>
              <a:rPr lang="en-US" sz="2800" dirty="0">
                <a:latin typeface="Open Sans" panose="020B0606030504020204" pitchFamily="34" charset="0"/>
                <a:ea typeface="Open Sans" panose="020B0606030504020204" pitchFamily="34" charset="0"/>
                <a:cs typeface="Open Sans" panose="020B0606030504020204" pitchFamily="34" charset="0"/>
              </a:rPr>
            </a:br>
            <a:endParaRPr lang="en-US" sz="2800" dirty="0">
              <a:latin typeface="Open Sans" panose="020B0606030504020204" pitchFamily="34" charset="0"/>
              <a:ea typeface="Open Sans" panose="020B0606030504020204" pitchFamily="34" charset="0"/>
              <a:cs typeface="Open Sans" panose="020B0606030504020204" pitchFamily="34" charset="0"/>
            </a:endParaRPr>
          </a:p>
          <a:p>
            <a:pPr algn="l" fontAlgn="base"/>
            <a:endParaRPr lang="en-US" sz="2400" b="1" dirty="0">
              <a:solidFill>
                <a:srgbClr val="323A46"/>
              </a:solidFill>
              <a:latin typeface="Open Sans" panose="020B0606030504020204" pitchFamily="34" charset="0"/>
            </a:endParaRPr>
          </a:p>
        </p:txBody>
      </p:sp>
    </p:spTree>
    <p:extLst>
      <p:ext uri="{BB962C8B-B14F-4D97-AF65-F5344CB8AC3E}">
        <p14:creationId xmlns:p14="http://schemas.microsoft.com/office/powerpoint/2010/main" val="3787968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POSTER SUBMISSION 101</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267629" y="1618415"/>
            <a:ext cx="9829800" cy="4558492"/>
          </a:xfrm>
          <a:prstGeom prst="rect">
            <a:avLst/>
          </a:prstGeom>
          <a:noFill/>
        </p:spPr>
        <p:txBody>
          <a:bodyPr wrap="square" rtlCol="0">
            <a:spAutoFit/>
          </a:bodyPr>
          <a:lstStyle/>
          <a:p>
            <a:pPr marL="0" marR="0">
              <a:lnSpc>
                <a:spcPct val="107000"/>
              </a:lnSpc>
              <a:spcBef>
                <a:spcPts val="0"/>
              </a:spcBef>
              <a:spcAft>
                <a:spcPts val="0"/>
              </a:spcAft>
            </a:pPr>
            <a:r>
              <a:rPr lang="en-US" sz="1600" b="1" dirty="0">
                <a:effectLst/>
                <a:latin typeface="Open Sans" panose="020B0606030504020204" pitchFamily="34" charset="0"/>
                <a:ea typeface="Open Sans" panose="020B0606030504020204" pitchFamily="34" charset="0"/>
                <a:cs typeface="Open Sans" panose="020B0606030504020204" pitchFamily="34" charset="0"/>
              </a:rPr>
              <a:t>General Information on How to Submit an Educational Poster to CSE:</a:t>
            </a:r>
          </a:p>
          <a:p>
            <a:pPr marL="0" marR="0">
              <a:lnSpc>
                <a:spcPct val="107000"/>
              </a:lnSpc>
              <a:spcBef>
                <a:spcPts val="0"/>
              </a:spcBef>
              <a:spcAft>
                <a:spcPts val="0"/>
              </a:spcAft>
            </a:pP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285750" marR="0" indent="-285750">
              <a:lnSpc>
                <a:spcPct val="107000"/>
              </a:lnSpc>
              <a:spcBef>
                <a:spcPts val="0"/>
              </a:spcBef>
              <a:spcAft>
                <a:spcPts val="0"/>
              </a:spcAft>
              <a:buFont typeface="Arial" panose="020B0604020202020204" pitchFamily="34" charset="0"/>
              <a:buChar char="•"/>
            </a:pPr>
            <a:r>
              <a:rPr lang="en-US" sz="1600" dirty="0">
                <a:effectLst/>
                <a:latin typeface="Open Sans" panose="020B0606030504020204" pitchFamily="34" charset="0"/>
                <a:ea typeface="Open Sans" panose="020B0606030504020204" pitchFamily="34" charset="0"/>
                <a:cs typeface="Open Sans" panose="020B0606030504020204" pitchFamily="34" charset="0"/>
              </a:rPr>
              <a:t>When: Due Date: </a:t>
            </a:r>
            <a:r>
              <a:rPr lang="en-US" sz="1600" b="0" i="0" dirty="0">
                <a:solidFill>
                  <a:srgbClr val="4A4A4A"/>
                </a:solidFill>
                <a:effectLst/>
                <a:latin typeface="Roboto" panose="02000000000000000000" pitchFamily="2" charset="0"/>
              </a:rPr>
              <a:t>Notifications and acceptance will be reviewed on a rolling basis and all decisions sent by </a:t>
            </a:r>
            <a:r>
              <a:rPr lang="en-US" sz="1600" b="1" i="0" dirty="0">
                <a:solidFill>
                  <a:srgbClr val="4A4A4A"/>
                </a:solidFill>
                <a:effectLst/>
                <a:latin typeface="Roboto" panose="02000000000000000000" pitchFamily="2" charset="0"/>
              </a:rPr>
              <a:t>March 15, 2024</a:t>
            </a:r>
            <a:endParaRPr lang="en-US" sz="1600" dirty="0">
              <a:effectLst/>
              <a:latin typeface="Open Sans" panose="020B0606030504020204" pitchFamily="34" charset="0"/>
              <a:ea typeface="Open Sans" panose="020B0606030504020204" pitchFamily="34" charset="0"/>
              <a:cs typeface="Open Sans" panose="020B0606030504020204" pitchFamily="34" charset="0"/>
            </a:endParaRPr>
          </a:p>
          <a:p>
            <a:pPr marL="285750" marR="0" indent="-285750">
              <a:lnSpc>
                <a:spcPct val="107000"/>
              </a:lnSpc>
              <a:spcBef>
                <a:spcPts val="0"/>
              </a:spcBef>
              <a:spcAft>
                <a:spcPts val="0"/>
              </a:spcAft>
              <a:buFont typeface="Arial" panose="020B0604020202020204" pitchFamily="34" charset="0"/>
              <a:buChar char="•"/>
            </a:pPr>
            <a:r>
              <a:rPr lang="en-US" sz="1600" dirty="0">
                <a:effectLst/>
                <a:latin typeface="Open Sans" panose="020B0606030504020204" pitchFamily="34" charset="0"/>
                <a:ea typeface="Open Sans" panose="020B0606030504020204" pitchFamily="34" charset="0"/>
                <a:cs typeface="Open Sans" panose="020B0606030504020204" pitchFamily="34" charset="0"/>
              </a:rPr>
              <a:t>What: Clearly explain each section so that the reader understands the use case and why this topic is important.</a:t>
            </a:r>
          </a:p>
          <a:p>
            <a:pPr marL="285750" marR="0" indent="-285750">
              <a:lnSpc>
                <a:spcPct val="107000"/>
              </a:lnSpc>
              <a:spcBef>
                <a:spcPts val="0"/>
              </a:spcBef>
              <a:spcAft>
                <a:spcPts val="0"/>
              </a:spcAft>
              <a:buFont typeface="Arial" panose="020B0604020202020204" pitchFamily="34" charset="0"/>
              <a:buChar char="•"/>
            </a:pPr>
            <a:r>
              <a:rPr lang="en-US" sz="1600" dirty="0">
                <a:effectLst/>
                <a:latin typeface="Open Sans" panose="020B0606030504020204" pitchFamily="34" charset="0"/>
                <a:ea typeface="Open Sans" panose="020B0606030504020204" pitchFamily="34" charset="0"/>
                <a:cs typeface="Open Sans" panose="020B0606030504020204" pitchFamily="34" charset="0"/>
              </a:rPr>
              <a:t>How: </a:t>
            </a:r>
            <a:r>
              <a:rPr lang="en-US" sz="1600" dirty="0">
                <a:effectLst/>
                <a:latin typeface="Open Sans" panose="020B0606030504020204" pitchFamily="34" charset="0"/>
                <a:ea typeface="Open Sans" panose="020B0606030504020204" pitchFamily="34" charset="0"/>
                <a:cs typeface="Open Sans" panose="020B0606030504020204" pitchFamily="34" charset="0"/>
                <a:hlinkClick r:id="rId4"/>
              </a:rPr>
              <a:t>Submit a google form</a:t>
            </a:r>
            <a:r>
              <a:rPr lang="en-US" sz="1600" dirty="0">
                <a:effectLst/>
                <a:latin typeface="Open Sans" panose="020B0606030504020204" pitchFamily="34" charset="0"/>
                <a:ea typeface="Open Sans" panose="020B0606030504020204" pitchFamily="34" charset="0"/>
                <a:cs typeface="Open Sans" panose="020B0606030504020204" pitchFamily="34" charset="0"/>
              </a:rPr>
              <a:t> with the following information:</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Submitting Author</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Submitting Author email address</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Author names and employers</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Author disclosures</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Introduction (Purpose of the study/poster) (50 words)</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Background results/findings (150 words)</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Conclusions/summary (50 words)</a:t>
            </a:r>
          </a:p>
          <a:p>
            <a:pPr marL="285750" marR="0" indent="-285750">
              <a:lnSpc>
                <a:spcPct val="107000"/>
              </a:lnSpc>
              <a:spcBef>
                <a:spcPts val="0"/>
              </a:spcBef>
              <a:spcAft>
                <a:spcPts val="0"/>
              </a:spcAft>
              <a:buFont typeface="Arial" panose="020B0604020202020204" pitchFamily="34" charset="0"/>
              <a:buChar char="•"/>
            </a:pPr>
            <a:r>
              <a:rPr lang="en-US" sz="1600" dirty="0">
                <a:effectLst/>
                <a:latin typeface="Open Sans" panose="020B0606030504020204" pitchFamily="34" charset="0"/>
                <a:ea typeface="Open Sans" panose="020B0606030504020204" pitchFamily="34" charset="0"/>
                <a:cs typeface="Open Sans" panose="020B0606030504020204" pitchFamily="34" charset="0"/>
              </a:rPr>
              <a:t>Additiona</a:t>
            </a:r>
            <a:r>
              <a:rPr lang="en-US" sz="1600" dirty="0">
                <a:latin typeface="Open Sans" panose="020B0606030504020204" pitchFamily="34" charset="0"/>
                <a:ea typeface="Open Sans" panose="020B0606030504020204" pitchFamily="34" charset="0"/>
                <a:cs typeface="Open Sans" panose="020B0606030504020204" pitchFamily="34" charset="0"/>
              </a:rPr>
              <a:t>l Details: </a:t>
            </a:r>
          </a:p>
          <a:p>
            <a:pPr marL="457200" marR="0" indent="-285750">
              <a:lnSpc>
                <a:spcPct val="107000"/>
              </a:lnSpc>
              <a:spcBef>
                <a:spcPts val="0"/>
              </a:spcBef>
              <a:spcAft>
                <a:spcPts val="0"/>
              </a:spcAft>
              <a:buFont typeface="Wingdings" panose="05000000000000000000" pitchFamily="2" charset="2"/>
              <a:buChar char="Ø"/>
            </a:pPr>
            <a:r>
              <a:rPr lang="en-US" sz="1600" dirty="0">
                <a:latin typeface="Open Sans" panose="020B0606030504020204" pitchFamily="34" charset="0"/>
                <a:ea typeface="Open Sans" panose="020B0606030504020204" pitchFamily="34" charset="0"/>
                <a:cs typeface="Open Sans" panose="020B0606030504020204" pitchFamily="34" charset="0"/>
              </a:rPr>
              <a:t>CSE will provide a template to use.</a:t>
            </a:r>
          </a:p>
          <a:p>
            <a:pPr marL="457200" marR="0" indent="-285750">
              <a:lnSpc>
                <a:spcPct val="107000"/>
              </a:lnSpc>
              <a:spcBef>
                <a:spcPts val="0"/>
              </a:spcBef>
              <a:spcAft>
                <a:spcPts val="0"/>
              </a:spcAft>
              <a:buFont typeface="Wingdings" panose="05000000000000000000" pitchFamily="2" charset="2"/>
              <a:buChar char="Ø"/>
            </a:pPr>
            <a:r>
              <a:rPr lang="en-US" sz="1600" dirty="0">
                <a:effectLst/>
                <a:latin typeface="Open Sans" panose="020B0606030504020204" pitchFamily="34" charset="0"/>
                <a:ea typeface="Open Sans" panose="020B0606030504020204" pitchFamily="34" charset="0"/>
                <a:cs typeface="Open Sans" panose="020B0606030504020204" pitchFamily="34" charset="0"/>
              </a:rPr>
              <a:t>There will be a $5</a:t>
            </a:r>
            <a:r>
              <a:rPr lang="en-US" sz="1600" dirty="0">
                <a:latin typeface="Open Sans" panose="020B0606030504020204" pitchFamily="34" charset="0"/>
                <a:ea typeface="Open Sans" panose="020B0606030504020204" pitchFamily="34" charset="0"/>
                <a:cs typeface="Open Sans" panose="020B0606030504020204" pitchFamily="34" charset="0"/>
              </a:rPr>
              <a:t>0</a:t>
            </a:r>
            <a:r>
              <a:rPr lang="en-US" sz="1600" dirty="0">
                <a:effectLst/>
                <a:latin typeface="Open Sans" panose="020B0606030504020204" pitchFamily="34" charset="0"/>
                <a:ea typeface="Open Sans" panose="020B0606030504020204" pitchFamily="34" charset="0"/>
                <a:cs typeface="Open Sans" panose="020B0606030504020204" pitchFamily="34" charset="0"/>
              </a:rPr>
              <a:t> administrative fee assessed per poster, following acceptance notification. </a:t>
            </a:r>
            <a:endParaRPr lang="en-US" sz="2400" b="1" dirty="0">
              <a:solidFill>
                <a:srgbClr val="323A46"/>
              </a:solidFill>
              <a:latin typeface="Open Sans" panose="020B0606030504020204" pitchFamily="34" charset="0"/>
            </a:endParaRPr>
          </a:p>
        </p:txBody>
      </p:sp>
    </p:spTree>
    <p:extLst>
      <p:ext uri="{BB962C8B-B14F-4D97-AF65-F5344CB8AC3E}">
        <p14:creationId xmlns:p14="http://schemas.microsoft.com/office/powerpoint/2010/main" val="184292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POSTER SUBMISSION 101</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304800" y="1981200"/>
            <a:ext cx="9829800" cy="2954655"/>
          </a:xfrm>
          <a:prstGeom prst="rect">
            <a:avLst/>
          </a:prstGeom>
          <a:noFill/>
        </p:spPr>
        <p:txBody>
          <a:bodyPr wrap="square" rtlCol="0">
            <a:spAutoFit/>
          </a:bodyPr>
          <a:lstStyle/>
          <a:p>
            <a:pPr marL="0" marR="0">
              <a:spcBef>
                <a:spcPts val="0"/>
              </a:spcBef>
              <a:spcAft>
                <a:spcPts val="0"/>
              </a:spcAft>
            </a:pPr>
            <a:r>
              <a:rPr lang="en-US" sz="1800" dirty="0">
                <a:solidFill>
                  <a:srgbClr val="444444"/>
                </a:solidFill>
                <a:effectLst/>
                <a:latin typeface="Calibri" panose="020F0502020204030204" pitchFamily="34" charset="0"/>
                <a:ea typeface="Calibri" panose="020F0502020204030204" pitchFamily="34" charset="0"/>
              </a:rPr>
              <a:t>“I am currently a member of staff at a journal, so the poster submission process was a great way for me to learn about the review process from the other side of the process. The reviews were very useful to help reconsider some of the statistics we used and, in addressing some of the comments we received, I learned additional skills in statistical analysis and data visualization. In addition, my poster at the Peer Review Congress was the first poster presentation I had given, so I also developed skills in concisely explaining the study to people unfamiliar with the journal.”</a:t>
            </a:r>
            <a:br>
              <a:rPr lang="en-US" sz="1800" dirty="0">
                <a:solidFill>
                  <a:srgbClr val="444444"/>
                </a:solidFill>
                <a:effectLst/>
                <a:latin typeface="Calibri" panose="020F0502020204030204" pitchFamily="34" charset="0"/>
                <a:ea typeface="Calibri" panose="020F0502020204030204" pitchFamily="34" charset="0"/>
              </a:rPr>
            </a:br>
            <a:br>
              <a:rPr lang="en-US" sz="1800" dirty="0">
                <a:solidFill>
                  <a:srgbClr val="444444"/>
                </a:solidFill>
                <a:effectLst/>
                <a:latin typeface="Calibri" panose="020F0502020204030204" pitchFamily="34" charset="0"/>
                <a:ea typeface="Calibri" panose="020F0502020204030204" pitchFamily="34" charset="0"/>
              </a:rPr>
            </a:br>
            <a:r>
              <a:rPr lang="en-US" sz="1800" dirty="0">
                <a:solidFill>
                  <a:srgbClr val="444444"/>
                </a:solidFill>
                <a:effectLst/>
                <a:latin typeface="Calibri" panose="020F0502020204030204" pitchFamily="34" charset="0"/>
                <a:ea typeface="Calibri" panose="020F0502020204030204" pitchFamily="34" charset="0"/>
              </a:rPr>
              <a:t>Emma Smith</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444444"/>
                </a:solidFill>
                <a:effectLst/>
                <a:latin typeface="Calibri" panose="020F0502020204030204" pitchFamily="34" charset="0"/>
                <a:ea typeface="Calibri" panose="020F0502020204030204" pitchFamily="34" charset="0"/>
              </a:rPr>
              <a:t>Journal Development Editor, </a:t>
            </a:r>
            <a:r>
              <a:rPr lang="en-US" sz="1800" i="1" dirty="0" err="1">
                <a:solidFill>
                  <a:srgbClr val="444444"/>
                </a:solidFill>
                <a:effectLst/>
                <a:latin typeface="Calibri" panose="020F0502020204030204" pitchFamily="34" charset="0"/>
                <a:ea typeface="Calibri" panose="020F0502020204030204" pitchFamily="34" charset="0"/>
              </a:rPr>
              <a:t>eLife</a:t>
            </a:r>
            <a:endParaRPr lang="en-US" sz="1800" dirty="0">
              <a:effectLst/>
              <a:latin typeface="Calibri" panose="020F0502020204030204" pitchFamily="34" charset="0"/>
              <a:ea typeface="Calibri" panose="020F0502020204030204" pitchFamily="34" charset="0"/>
            </a:endParaRPr>
          </a:p>
          <a:p>
            <a:pPr algn="l" fontAlgn="base"/>
            <a:endParaRPr lang="en-US" sz="2400" b="1" dirty="0">
              <a:solidFill>
                <a:srgbClr val="323A46"/>
              </a:solidFill>
              <a:latin typeface="Open Sans" panose="020B0606030504020204" pitchFamily="34" charset="0"/>
            </a:endParaRPr>
          </a:p>
        </p:txBody>
      </p:sp>
    </p:spTree>
    <p:extLst>
      <p:ext uri="{BB962C8B-B14F-4D97-AF65-F5344CB8AC3E}">
        <p14:creationId xmlns:p14="http://schemas.microsoft.com/office/powerpoint/2010/main" val="341626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POSTER SUBMISSION 101</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pic>
        <p:nvPicPr>
          <p:cNvPr id="7" name="Picture 6" descr="Graphical user interface, text, application, Word&#10;&#10;Description automatically generated">
            <a:extLst>
              <a:ext uri="{FF2B5EF4-FFF2-40B4-BE49-F238E27FC236}">
                <a16:creationId xmlns:a16="http://schemas.microsoft.com/office/drawing/2014/main" id="{5C5CD048-F60B-C935-6687-7D19B41546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93" y="0"/>
            <a:ext cx="12268199" cy="7297934"/>
          </a:xfrm>
          <a:prstGeom prst="rect">
            <a:avLst/>
          </a:prstGeom>
        </p:spPr>
      </p:pic>
    </p:spTree>
    <p:extLst>
      <p:ext uri="{BB962C8B-B14F-4D97-AF65-F5344CB8AC3E}">
        <p14:creationId xmlns:p14="http://schemas.microsoft.com/office/powerpoint/2010/main" val="2498277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CSE CONNECT </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1761409" y="2375830"/>
            <a:ext cx="8440581" cy="2737669"/>
          </a:xfrm>
          <a:prstGeom prst="rect">
            <a:avLst/>
          </a:prstGeom>
          <a:noFill/>
        </p:spPr>
        <p:txBody>
          <a:bodyPr wrap="square" rtlCol="0">
            <a:spAutoFit/>
          </a:bodyPr>
          <a:lstStyle/>
          <a:p>
            <a:pPr algn="l" fontAlgn="base"/>
            <a:r>
              <a:rPr lang="en-US" sz="4800" b="0" i="0" dirty="0">
                <a:solidFill>
                  <a:srgbClr val="5B616C"/>
                </a:solidFill>
                <a:effectLst/>
                <a:latin typeface="Open Sans" panose="020B0606030504020204" pitchFamily="34" charset="0"/>
              </a:rPr>
              <a:t>Have you presented a poster at a meeting before? Describe your experience.</a:t>
            </a:r>
            <a:endParaRPr lang="en-US" sz="4800" b="1" dirty="0">
              <a:solidFill>
                <a:srgbClr val="5B616C"/>
              </a:solidFill>
              <a:latin typeface="Open Sans" panose="020B0606030504020204" pitchFamily="34" charset="0"/>
            </a:endParaRPr>
          </a:p>
          <a:p>
            <a:pPr algn="l" fontAlgn="base"/>
            <a:endParaRPr lang="en-US" sz="2400" b="1" dirty="0">
              <a:solidFill>
                <a:srgbClr val="323A46"/>
              </a:solidFill>
              <a:latin typeface="Open Sans" panose="020B0606030504020204" pitchFamily="34" charset="0"/>
            </a:endParaRPr>
          </a:p>
        </p:txBody>
      </p:sp>
      <p:pic>
        <p:nvPicPr>
          <p:cNvPr id="6" name="Picture 6" descr="May be an image of text that says 'CSEC OF EDITORS NNECT'">
            <a:extLst>
              <a:ext uri="{FF2B5EF4-FFF2-40B4-BE49-F238E27FC236}">
                <a16:creationId xmlns:a16="http://schemas.microsoft.com/office/drawing/2014/main" id="{6FFAE561-D8AC-936B-E82E-67D965053A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5113499"/>
            <a:ext cx="5402687" cy="715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13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257799" y="-5638801"/>
            <a:ext cx="1447802" cy="12725403"/>
          </a:xfrm>
          <a:prstGeom prst="rect">
            <a:avLst/>
          </a:prstGeom>
          <a:gradFill flip="none" rotWithShape="1">
            <a:gsLst>
              <a:gs pos="0">
                <a:srgbClr val="00588C">
                  <a:alpha val="70000"/>
                </a:srgbClr>
              </a:gs>
              <a:gs pos="100000">
                <a:srgbClr val="2BAED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US" dirty="0">
                <a:solidFill>
                  <a:schemeClr val="bg1"/>
                </a:solidFill>
                <a:latin typeface="Helvetica" panose="020B0604020202020204" pitchFamily="34" charset="0"/>
                <a:cs typeface="Helvetica" panose="020B0604020202020204" pitchFamily="34" charset="0"/>
              </a:rPr>
              <a:t>CSE CONNECT </a:t>
            </a:r>
          </a:p>
        </p:txBody>
      </p:sp>
      <p:sp>
        <p:nvSpPr>
          <p:cNvPr id="4" name="Content Placeholder 2"/>
          <p:cNvSpPr txBox="1">
            <a:spLocks/>
          </p:cNvSpPr>
          <p:nvPr/>
        </p:nvSpPr>
        <p:spPr>
          <a:xfrm>
            <a:off x="3657600" y="16764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6261092"/>
            <a:ext cx="1752600" cy="444508"/>
          </a:xfrm>
        </p:spPr>
      </p:pic>
      <p:sp>
        <p:nvSpPr>
          <p:cNvPr id="9" name="TextBox 8"/>
          <p:cNvSpPr txBox="1"/>
          <p:nvPr/>
        </p:nvSpPr>
        <p:spPr>
          <a:xfrm>
            <a:off x="8458200" y="6367046"/>
            <a:ext cx="3657600" cy="338554"/>
          </a:xfrm>
          <a:prstGeom prst="rect">
            <a:avLst/>
          </a:prstGeom>
          <a:noFill/>
        </p:spPr>
        <p:txBody>
          <a:bodyPr wrap="square" rtlCol="0">
            <a:spAutoFit/>
          </a:bodyPr>
          <a:lstStyle/>
          <a:p>
            <a:pPr algn="r"/>
            <a:r>
              <a:rPr lang="en-US" sz="1600" i="1" dirty="0">
                <a:solidFill>
                  <a:srgbClr val="00588C"/>
                </a:solidFill>
                <a:latin typeface="Helvetica" panose="020B0604020202020204" pitchFamily="34" charset="0"/>
                <a:cs typeface="Helvetica" panose="020B0604020202020204" pitchFamily="34" charset="0"/>
              </a:rPr>
              <a:t>CouncilScienceEditors.org </a:t>
            </a:r>
          </a:p>
        </p:txBody>
      </p:sp>
      <p:cxnSp>
        <p:nvCxnSpPr>
          <p:cNvPr id="14" name="Straight Connector 13"/>
          <p:cNvCxnSpPr/>
          <p:nvPr/>
        </p:nvCxnSpPr>
        <p:spPr>
          <a:xfrm>
            <a:off x="-152400" y="1447802"/>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6172200"/>
            <a:ext cx="12496802" cy="0"/>
          </a:xfrm>
          <a:prstGeom prst="line">
            <a:avLst/>
          </a:prstGeom>
          <a:ln w="15875">
            <a:solidFill>
              <a:srgbClr val="00588C"/>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A26F17-67F8-4C5B-B86E-EB3DF71F532A}"/>
              </a:ext>
            </a:extLst>
          </p:cNvPr>
          <p:cNvSpPr txBox="1"/>
          <p:nvPr/>
        </p:nvSpPr>
        <p:spPr>
          <a:xfrm>
            <a:off x="1761409" y="2375830"/>
            <a:ext cx="8440581" cy="2737669"/>
          </a:xfrm>
          <a:prstGeom prst="rect">
            <a:avLst/>
          </a:prstGeom>
          <a:noFill/>
        </p:spPr>
        <p:txBody>
          <a:bodyPr wrap="square" rtlCol="0">
            <a:spAutoFit/>
          </a:bodyPr>
          <a:lstStyle/>
          <a:p>
            <a:pPr algn="l" fontAlgn="base"/>
            <a:r>
              <a:rPr lang="en-US" sz="4800" b="0" i="0" dirty="0">
                <a:solidFill>
                  <a:srgbClr val="5B616C"/>
                </a:solidFill>
                <a:effectLst/>
                <a:latin typeface="Open Sans" panose="020B0606030504020204" pitchFamily="34" charset="0"/>
              </a:rPr>
              <a:t>What questions do you have about how to submit a poster?</a:t>
            </a:r>
            <a:endParaRPr lang="en-US" sz="2400" b="1" dirty="0">
              <a:solidFill>
                <a:srgbClr val="5B616C"/>
              </a:solidFill>
              <a:latin typeface="Open Sans" panose="020B0606030504020204" pitchFamily="34" charset="0"/>
            </a:endParaRPr>
          </a:p>
          <a:p>
            <a:pPr algn="l" fontAlgn="base"/>
            <a:endParaRPr lang="en-US" sz="2400" b="1" dirty="0">
              <a:solidFill>
                <a:srgbClr val="323A46"/>
              </a:solidFill>
              <a:latin typeface="Open Sans" panose="020B0606030504020204" pitchFamily="34" charset="0"/>
            </a:endParaRPr>
          </a:p>
        </p:txBody>
      </p:sp>
      <p:pic>
        <p:nvPicPr>
          <p:cNvPr id="6" name="Picture 6" descr="May be an image of text that says 'CSEC OF EDITORS NNECT'">
            <a:extLst>
              <a:ext uri="{FF2B5EF4-FFF2-40B4-BE49-F238E27FC236}">
                <a16:creationId xmlns:a16="http://schemas.microsoft.com/office/drawing/2014/main" id="{6FFAE561-D8AC-936B-E82E-67D965053A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5113499"/>
            <a:ext cx="5402687" cy="715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6327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4362</TotalTime>
  <Words>635</Words>
  <Application>Microsoft Office PowerPoint</Application>
  <PresentationFormat>Widescreen</PresentationFormat>
  <Paragraphs>74</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Helvetica</vt:lpstr>
      <vt:lpstr>Open Sans</vt:lpstr>
      <vt:lpstr>Roboto</vt:lpstr>
      <vt:lpstr>Wingdings</vt:lpstr>
      <vt:lpstr>Office Theme</vt:lpstr>
      <vt:lpstr>January 2024</vt:lpstr>
      <vt:lpstr>2024 Annual Meeting</vt:lpstr>
      <vt:lpstr>CSE CONNECT </vt:lpstr>
      <vt:lpstr>POSTER SUBMISSION 101</vt:lpstr>
      <vt:lpstr>POSTER SUBMISSION 101</vt:lpstr>
      <vt:lpstr>POSTER SUBMISSION 101</vt:lpstr>
      <vt:lpstr>POSTER SUBMISSION 101</vt:lpstr>
      <vt:lpstr>CSE CONNECT </vt:lpstr>
      <vt:lpstr>CSE CONNECT </vt:lpstr>
      <vt:lpstr>CSE Certificate Program</vt:lpstr>
      <vt:lpstr>Thank you for attending! </vt:lpstr>
    </vt:vector>
  </TitlesOfParts>
  <Company>Kellen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VanWasshnova, Andrew</dc:creator>
  <cp:lastModifiedBy>Alice Ellingham</cp:lastModifiedBy>
  <cp:revision>48</cp:revision>
  <dcterms:created xsi:type="dcterms:W3CDTF">2015-10-29T04:13:48Z</dcterms:created>
  <dcterms:modified xsi:type="dcterms:W3CDTF">2024-01-19T16:49:29Z</dcterms:modified>
</cp:coreProperties>
</file>